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0" r:id="rId1"/>
  </p:sldMasterIdLst>
  <p:sldIdLst>
    <p:sldId id="281" r:id="rId2"/>
    <p:sldId id="279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5" r:id="rId15"/>
    <p:sldId id="293" r:id="rId16"/>
    <p:sldId id="294" r:id="rId17"/>
    <p:sldId id="296" r:id="rId18"/>
    <p:sldId id="275" r:id="rId19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034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391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1982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2756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1567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0292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52972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5438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0443820A-0E64-48F8-9055-FF0DD326791F}" type="slidenum">
              <a:r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DBAF7565-BD3D-4988-BF27-19ACCF1FF09C}" type="slidenum">
              <a:r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BADD4291-E64D-4ACE-9606-872F71F26F53}" type="slidenum">
              <a:r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9919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E7848800-600E-4D7C-8C16-56913FC2CB79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83F740C6-2FCF-4DC5-BD09-D174C89031A2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24CE1E4F-90CD-444A-9102-28A7F8C6D4A3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54B77554-3C92-4FB0-A5BA-1538CE874445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CE45E5D0-7D09-4149-8883-20EC63A466B5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EC5258FE-DB84-45B9-9B37-2835BC5834A2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43333E65-E319-423D-A2F3-391F9AD0C527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9A71CA36-5B07-4E7D-959F-2DAA2C004824}" type="slidenum">
              <a:r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43192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802872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43192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802872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EC69DE03-561F-4E27-872C-F6EF2C2AABB2}" type="slidenum">
              <a:r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25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358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490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527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728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787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612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67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649" r:id="rId17"/>
    <p:sldLayoutId id="2147483650" r:id="rId18"/>
    <p:sldLayoutId id="2147483651" r:id="rId19"/>
    <p:sldLayoutId id="2147483652" r:id="rId20"/>
    <p:sldLayoutId id="2147483653" r:id="rId21"/>
    <p:sldLayoutId id="2147483654" r:id="rId22"/>
    <p:sldLayoutId id="2147483655" r:id="rId23"/>
    <p:sldLayoutId id="2147483656" r:id="rId24"/>
    <p:sldLayoutId id="2147483657" r:id="rId25"/>
    <p:sldLayoutId id="2147483658" r:id="rId26"/>
    <p:sldLayoutId id="2147483659" r:id="rId27"/>
    <p:sldLayoutId id="2147483660" r:id="rId2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 idx="4294967295"/>
          </p:nvPr>
        </p:nvSpPr>
        <p:spPr bwMode="auto">
          <a:xfrm>
            <a:off x="1631503" y="714724"/>
            <a:ext cx="10226675" cy="554035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Emoji" panose="020B0502040204020203" pitchFamily="34" charset="0"/>
                <a:cs typeface="Calibri" panose="020F0502020204030204" pitchFamily="34" charset="0"/>
              </a:rPr>
              <a:t>Региональный форум</a:t>
            </a:r>
            <a:br>
              <a:rPr lang="ru-RU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Emoji" panose="020B0502040204020203" pitchFamily="34" charset="0"/>
                <a:cs typeface="Calibri" panose="020F0502020204030204" pitchFamily="34" charset="0"/>
              </a:rPr>
            </a:br>
            <a:r>
              <a:rPr lang="ru-RU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Segoe UI Emoji" panose="020B0502040204020203" pitchFamily="34" charset="0"/>
                <a:cs typeface="Calibri" panose="020F0502020204030204" pitchFamily="34" charset="0"/>
              </a:rPr>
              <a:t>ММС 2.0: цифровая платформа для развития образования</a:t>
            </a:r>
            <a:endParaRPr sz="3600" b="0" strike="noStrike" spc="-1" dirty="0">
              <a:solidFill>
                <a:srgbClr val="000000"/>
              </a:solidFill>
              <a:latin typeface="Liberation Sans"/>
              <a:cs typeface="Liberation Sans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2151537" y="5711228"/>
            <a:ext cx="8999513" cy="43204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Корпоративный университет развития образования, 25 ноября 2025 года. 11.00 </a:t>
            </a:r>
            <a:endParaRPr sz="2000" b="1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340A57FE-3A23-4E3E-B5D1-46D9057E51EB}"/>
              </a:ext>
            </a:extLst>
          </p:cNvPr>
          <p:cNvSpPr txBox="1">
            <a:spLocks/>
          </p:cNvSpPr>
          <p:nvPr/>
        </p:nvSpPr>
        <p:spPr bwMode="auto">
          <a:xfrm>
            <a:off x="1585621" y="3717032"/>
            <a:ext cx="10131347" cy="1466592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vert="horz" lIns="0" tIns="0" rIns="0" bIns="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Соломатин Александр Михайлович </a:t>
            </a:r>
          </a:p>
          <a:p>
            <a:pPr marL="0" indent="0">
              <a:buFont typeface="Wingdings 3" charset="2"/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сотрудник учебно-консультационного центра «Ступени» и Компании «Синергия-Инфо», канд. пед. наук, доцент, Почетный работник общего образования РФ, федеральный эксперт в сфере образования  </a:t>
            </a:r>
            <a:endParaRPr lang="ru-RU" sz="20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19621B1E-595B-48E1-BB5E-98EE5041D689}"/>
              </a:ext>
            </a:extLst>
          </p:cNvPr>
          <p:cNvSpPr txBox="1">
            <a:spLocks/>
          </p:cNvSpPr>
          <p:nvPr/>
        </p:nvSpPr>
        <p:spPr bwMode="auto">
          <a:xfrm>
            <a:off x="1585621" y="1844824"/>
            <a:ext cx="10226675" cy="1584176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>
                <a:solidFill>
                  <a:srgbClr val="000000"/>
                </a:solidFill>
                <a:latin typeface="Calibri" panose="020F0502020204030204" pitchFamily="34" charset="0"/>
                <a:ea typeface="Segoe UI Emoji" panose="020B0502040204020203" pitchFamily="34" charset="0"/>
                <a:cs typeface="Calibri" panose="020F0502020204030204" pitchFamily="34" charset="0"/>
              </a:rPr>
              <a:t>Муниципальные образовательные инициативы: </a:t>
            </a:r>
          </a:p>
          <a:p>
            <a:pPr algn="ctr"/>
            <a:r>
              <a:rPr lang="ru-RU" sz="3200" b="1" dirty="0">
                <a:solidFill>
                  <a:srgbClr val="000000"/>
                </a:solidFill>
                <a:latin typeface="Calibri" panose="020F0502020204030204" pitchFamily="34" charset="0"/>
                <a:ea typeface="Segoe UI Emoji" panose="020B0502040204020203" pitchFamily="34" charset="0"/>
                <a:cs typeface="Calibri" panose="020F0502020204030204" pitchFamily="34" charset="0"/>
              </a:rPr>
              <a:t>от разовых мероприятий к системным изменениям</a:t>
            </a:r>
            <a:br>
              <a:rPr lang="ru-RU" sz="1800" dirty="0">
                <a:latin typeface="Times New Roman" panose="02020603050405020304" pitchFamily="18" charset="0"/>
                <a:ea typeface="SimSun;Times New Roman"/>
              </a:rPr>
            </a:br>
            <a:endParaRPr lang="ru-RU" spc="-1" dirty="0">
              <a:solidFill>
                <a:srgbClr val="000000"/>
              </a:solidFill>
              <a:latin typeface="Liberation Sans"/>
              <a:cs typeface="Liberatio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50405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НАЗВАНИЕ образовательной инициативы или ТЕМА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631504" y="1700808"/>
            <a:ext cx="9577064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Образовательная инициатива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«Муниципальное методическое объединение учителей-наставников по юниорскому движению «Профессионалы»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это НЕ очень удачное название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Если его немного скорректировать, то может получиться хорошая ТЕМА.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Попробуем это сделать: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Образовательная инициатива НА ТЕМУ: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«Организация деятельности муниципального методического объединения учителей-наставников по юниорскому движению «Профессионалы»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хорошая тема.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Может ли эта тема быть сформулирована в формате «НАЗВАНИЕ». Да, конечно.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Например «Объединение юниорского движения» или «Центр движения «Профессионалы».</a:t>
            </a:r>
          </a:p>
        </p:txBody>
      </p:sp>
    </p:spTree>
    <p:extLst>
      <p:ext uri="{BB962C8B-B14F-4D97-AF65-F5344CB8AC3E}">
        <p14:creationId xmlns:p14="http://schemas.microsoft.com/office/powerpoint/2010/main" val="900556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50405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НАЗВАНИЕ образовательной инициативы или ТЕМА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586569" y="1399128"/>
            <a:ext cx="9577064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Реализация проекта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соработничества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Подольской епархии с муниципальными общеобразовательными организациями по духовно-нравственному и гражданско-патриотическому воспитанию и просвещению детей дошкольного возраста, их родителей и педагогов (воспитателей) «Добрый сад» –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хорошая ТЕМА. Название «Добрый сад»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8919F5-F6C9-46C5-A06E-64CB77F31530}"/>
              </a:ext>
            </a:extLst>
          </p:cNvPr>
          <p:cNvSpPr txBox="1"/>
          <p:nvPr/>
        </p:nvSpPr>
        <p:spPr bwMode="auto">
          <a:xfrm>
            <a:off x="1586569" y="4725144"/>
            <a:ext cx="9577064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Итак: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ОИ «Школа молодого специалиста»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(название)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ОИ на тему «Развитие познавательных интересов младших школьников во внеурочной деятельности»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(тема)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9A2B91-2CBB-4511-A436-EE332F779407}"/>
              </a:ext>
            </a:extLst>
          </p:cNvPr>
          <p:cNvSpPr txBox="1"/>
          <p:nvPr/>
        </p:nvSpPr>
        <p:spPr bwMode="auto">
          <a:xfrm>
            <a:off x="1586569" y="3133092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Муниципальный проект «Школа-СПО-ВУЗ-Производство: новый формат взаимодействия».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Проект понятный, актуальный. Но название могло быть более кратким. Например: «Профориентация: продвинутый уровень» или «Новый формат профориентации обучающихся»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871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50405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Структура описания образовательной инициативы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559496" y="1700808"/>
            <a:ext cx="9577064" cy="3170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Структура представлена на сайте УМС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	Название или тема (на выбор)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	Цели, задачи, описание инициативы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	Результаты, события, материалы, документы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Кроме того, на сайтах ММС предлагается определить: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Уровень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Инициаторов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Направление (КУРО разработан широкий перечень вариантов)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	Ссылки на документы и материалы</a:t>
            </a:r>
          </a:p>
        </p:txBody>
      </p:sp>
    </p:spTree>
    <p:extLst>
      <p:ext uri="{BB962C8B-B14F-4D97-AF65-F5344CB8AC3E}">
        <p14:creationId xmlns:p14="http://schemas.microsoft.com/office/powerpoint/2010/main" val="2514990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14D247-ADC2-4473-BA9A-B43CA4D650AB}"/>
              </a:ext>
            </a:extLst>
          </p:cNvPr>
          <p:cNvPicPr/>
          <p:nvPr/>
        </p:nvPicPr>
        <p:blipFill rotWithShape="1">
          <a:blip r:embed="rId2"/>
          <a:srcRect l="18257" t="13895" r="20332" b="11061"/>
          <a:stretch/>
        </p:blipFill>
        <p:spPr bwMode="auto">
          <a:xfrm>
            <a:off x="2135560" y="586805"/>
            <a:ext cx="7992888" cy="56505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1613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B34454-0669-424A-A8BA-1B9649FEC0A9}"/>
              </a:ext>
            </a:extLst>
          </p:cNvPr>
          <p:cNvPicPr/>
          <p:nvPr/>
        </p:nvPicPr>
        <p:blipFill rotWithShape="1">
          <a:blip r:embed="rId2"/>
          <a:srcRect l="18600" t="13682" r="19669" b="4280"/>
          <a:stretch/>
        </p:blipFill>
        <p:spPr bwMode="auto">
          <a:xfrm>
            <a:off x="2135559" y="548680"/>
            <a:ext cx="7705791" cy="5760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9130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8712968" cy="7920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Систематический, последовательный, устойчивый характер  образовательной инициативы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703512" y="2060848"/>
            <a:ext cx="9577064" cy="3477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 учетом этих характеристик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вызывают сомнение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следующие темы инициатив: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«Окружная педагогическая конференция»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«Предметная неделя духовно-нравственной культуры»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«Августовская конференция»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«Фестиваль молодых учителей»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«Работа с молодыми педагогами»</a:t>
            </a:r>
          </a:p>
        </p:txBody>
      </p:sp>
    </p:spTree>
    <p:extLst>
      <p:ext uri="{BB962C8B-B14F-4D97-AF65-F5344CB8AC3E}">
        <p14:creationId xmlns:p14="http://schemas.microsoft.com/office/powerpoint/2010/main" val="810932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50405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Образовательные инициативы, которые на сайтах «не там»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559496" y="1700808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«Региональная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стажировочная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площадка по наставничеству» 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Если это СП, то она размещается в разделе «СП», но никак не в инициативах.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C84C18-9F4D-43A5-A23E-5FA08F866079}"/>
              </a:ext>
            </a:extLst>
          </p:cNvPr>
          <p:cNvSpPr txBox="1"/>
          <p:nvPr/>
        </p:nvSpPr>
        <p:spPr bwMode="auto">
          <a:xfrm>
            <a:off x="1559496" y="2897324"/>
            <a:ext cx="9577064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Муниципальный конкурс методических разработок «Образовательные траектории»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Профессиональное развитие педагогов, например. Новости. Лучшие педагогические практики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D48325-50A0-4E2F-9443-4B415077643D}"/>
              </a:ext>
            </a:extLst>
          </p:cNvPr>
          <p:cNvSpPr txBox="1"/>
          <p:nvPr/>
        </p:nvSpPr>
        <p:spPr bwMode="auto">
          <a:xfrm>
            <a:off x="1559496" y="4757082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Международная космическая олимпиада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Имеется раздел «Развитие способностей и талантов обучающихся»</a:t>
            </a:r>
          </a:p>
        </p:txBody>
      </p:sp>
    </p:spTree>
    <p:extLst>
      <p:ext uri="{BB962C8B-B14F-4D97-AF65-F5344CB8AC3E}">
        <p14:creationId xmlns:p14="http://schemas.microsoft.com/office/powerpoint/2010/main" val="826576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50405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Выводы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559496" y="1384315"/>
            <a:ext cx="9577064" cy="47089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Выводы: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ОИ – это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систематическая инновационная деятельность,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 вошедшая в формат официально утвержденных на федеральном или региональном уровне проектов или площадок.</a:t>
            </a:r>
          </a:p>
          <a:p>
            <a:pPr indent="0">
              <a:buNone/>
              <a:defRPr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Является ли та или иная деятельность инициативной –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решать методическому центру.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случае принятия положительного решения возникают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определенные обязательства: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 формулировке названия или темы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 последовательности реализации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 наличию формальных признаков – приказов, распоряжений, планов работы (дорожных карт)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 описанию результатов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80455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703513" y="1556792"/>
            <a:ext cx="9433048" cy="1152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buNone/>
              <a:defRPr/>
            </a:pP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 algn="ctr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32970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3603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Образовательная инициатива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62879-EDA8-416A-8745-117534CED61F}"/>
              </a:ext>
            </a:extLst>
          </p:cNvPr>
          <p:cNvSpPr txBox="1"/>
          <p:nvPr/>
        </p:nvSpPr>
        <p:spPr>
          <a:xfrm>
            <a:off x="1703512" y="1628800"/>
            <a:ext cx="9577064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Это инновационная, научно-методическая или методическая деятельность, осуществляемая в системе образования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ОИ не относятся к официально утвержденным на федеральном и региональном уровне формам проектной, исследовательской инновационной деятельности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6B71F-AF43-4D2D-8597-FC4430B0D10F}"/>
              </a:ext>
            </a:extLst>
          </p:cNvPr>
          <p:cNvSpPr txBox="1"/>
          <p:nvPr/>
        </p:nvSpPr>
        <p:spPr>
          <a:xfrm>
            <a:off x="4367808" y="3861048"/>
            <a:ext cx="691276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«Образовательные инициативы - это программы, проекты и стратегии, направленные на улучшение доступа к качественному образованию, развитие навыков и компетенций, необходимых для успешной адаптации в быстро меняющемся мире» </a:t>
            </a:r>
          </a:p>
          <a:p>
            <a:r>
              <a:rPr lang="ru-RU" i="1" dirty="0"/>
              <a:t>(одно из определений из сети Интернет)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9724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3603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Образовательными инициативами НЕ являются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62879-EDA8-416A-8745-117534CED61F}"/>
              </a:ext>
            </a:extLst>
          </p:cNvPr>
          <p:cNvSpPr txBox="1"/>
          <p:nvPr/>
        </p:nvSpPr>
        <p:spPr>
          <a:xfrm>
            <a:off x="1703512" y="1412776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</a:t>
            </a: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едеральные проекты, реализуемые на региональном уровне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(например, ЕМП, Школа </a:t>
            </a:r>
            <a:r>
              <a:rPr lang="ru-RU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Минпросвещения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России, Базовые школы РАН) – их перечень представлен на сайте КУРО, на сайтах МС и постоянно обновляется, корректируется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F754D2-D225-4D95-B485-47B21EC82903}"/>
              </a:ext>
            </a:extLst>
          </p:cNvPr>
          <p:cNvSpPr txBox="1"/>
          <p:nvPr/>
        </p:nvSpPr>
        <p:spPr bwMode="auto">
          <a:xfrm>
            <a:off x="1716692" y="3429000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фициально утвержденные региональные проекты</a:t>
            </a:r>
          </a:p>
          <a:p>
            <a:pPr indent="0">
              <a:buNone/>
              <a:defRPr/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(например, предпрофессиональные классы, Цифровые классы Подмосковья, Математические классы Подмосковья и другие) 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0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3603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Образовательными инициативами НЕ являются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62879-EDA8-416A-8745-117534CED61F}"/>
              </a:ext>
            </a:extLst>
          </p:cNvPr>
          <p:cNvSpPr txBox="1"/>
          <p:nvPr/>
        </p:nvSpPr>
        <p:spPr>
          <a:xfrm>
            <a:off x="1703512" y="1412776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Федеральные инновационные площадки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(ежегодный приказ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Минпросвещения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России + площадки РАО, размещенные на официальном сайте РАО)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F754D2-D225-4D95-B485-47B21EC82903}"/>
              </a:ext>
            </a:extLst>
          </p:cNvPr>
          <p:cNvSpPr txBox="1"/>
          <p:nvPr/>
        </p:nvSpPr>
        <p:spPr bwMode="auto">
          <a:xfrm>
            <a:off x="1703512" y="2493500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Региональные инновационные площадки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(ежегодный перечень утверждается приказом КУРО)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95E406-2430-4231-8D69-7D22DEF21C9E}"/>
              </a:ext>
            </a:extLst>
          </p:cNvPr>
          <p:cNvSpPr txBox="1"/>
          <p:nvPr/>
        </p:nvSpPr>
        <p:spPr bwMode="auto">
          <a:xfrm>
            <a:off x="1703512" y="3656615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Региональные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стажировочные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площадки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(ежегодный перечень утверждается приказом КУРО)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5F152-0751-47E4-89D4-95F4106E8C23}"/>
              </a:ext>
            </a:extLst>
          </p:cNvPr>
          <p:cNvSpPr txBox="1"/>
          <p:nvPr/>
        </p:nvSpPr>
        <p:spPr bwMode="auto">
          <a:xfrm>
            <a:off x="1703512" y="4821861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Другая (кроме перечисленной выше) инновационная деятельность может быть отнесена к образовательной инициативе.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 этом Образовательная инициатива – это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 любая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инновационная деятельность, она обладает определенными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признаками, характеристиками</a:t>
            </a:r>
          </a:p>
        </p:txBody>
      </p:sp>
    </p:spTree>
    <p:extLst>
      <p:ext uri="{BB962C8B-B14F-4D97-AF65-F5344CB8AC3E}">
        <p14:creationId xmlns:p14="http://schemas.microsoft.com/office/powerpoint/2010/main" val="2991396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3603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Характеристики о</a:t>
            </a: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бразовательной инициативы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62879-EDA8-416A-8745-117534CED61F}"/>
              </a:ext>
            </a:extLst>
          </p:cNvPr>
          <p:cNvSpPr txBox="1"/>
          <p:nvPr/>
        </p:nvSpPr>
        <p:spPr>
          <a:xfrm>
            <a:off x="1717483" y="1369600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Ее деятельность имеет систематический и последовательный, устойчивый характер.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Поэтому, например, ОИ «Ежегодный форум классных руководителей начальной школы» - не отвечает указанной особенности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594EF-3CC6-485D-88C7-90632EA63221}"/>
              </a:ext>
            </a:extLst>
          </p:cNvPr>
          <p:cNvSpPr txBox="1"/>
          <p:nvPr/>
        </p:nvSpPr>
        <p:spPr bwMode="auto">
          <a:xfrm>
            <a:off x="1717483" y="2922451"/>
            <a:ext cx="9577064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Деятельность ОИ формализована.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Это подтверждается документами (приказами, распоряжениями, письмами). Они прикрепляются на сайте МС как «Документы»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9E5991-1AF7-43A7-86ED-BBF43177D9B2}"/>
              </a:ext>
            </a:extLst>
          </p:cNvPr>
          <p:cNvSpPr txBox="1"/>
          <p:nvPr/>
        </p:nvSpPr>
        <p:spPr bwMode="auto">
          <a:xfrm>
            <a:off x="1717483" y="4149080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Реализация ОИ происходит с использованием определенных регламентов.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Имеется план работы (или дорожная карта). В рамках инициативы проводятся мероприятия. Например, не менее 1 раза в месяц. План работы также размещается на сайте.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D83BF7-770E-4803-B6F8-6F860DD06704}"/>
              </a:ext>
            </a:extLst>
          </p:cNvPr>
          <p:cNvSpPr txBox="1"/>
          <p:nvPr/>
        </p:nvSpPr>
        <p:spPr bwMode="auto">
          <a:xfrm>
            <a:off x="1697228" y="5683485"/>
            <a:ext cx="957706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Результаты работы.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Понятные, конкретные. Информация – на сайте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145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72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Инициатива может иметь уровневый характер: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федеральный, региональный или муниципальный.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594EF-3CC6-485D-88C7-90632EA63221}"/>
              </a:ext>
            </a:extLst>
          </p:cNvPr>
          <p:cNvSpPr txBox="1"/>
          <p:nvPr/>
        </p:nvSpPr>
        <p:spPr bwMode="auto">
          <a:xfrm>
            <a:off x="1695600" y="1671363"/>
            <a:ext cx="9577064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федеральном и региональном уровне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это могут быть проекты, площадки, предлагаемые университетами, научными и образовательными центрами, издательствами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9E5991-1AF7-43A7-86ED-BBF43177D9B2}"/>
              </a:ext>
            </a:extLst>
          </p:cNvPr>
          <p:cNvSpPr txBox="1"/>
          <p:nvPr/>
        </p:nvSpPr>
        <p:spPr bwMode="auto">
          <a:xfrm>
            <a:off x="1695600" y="3140968"/>
            <a:ext cx="957706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муниципальном уровне 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это различная инновационная, научно-методическая, методическая деятельность, имеющая систематический и последовательный, устойчивый характер под общим названием «Образовательная инициатива».</a:t>
            </a:r>
          </a:p>
        </p:txBody>
      </p:sp>
    </p:spTree>
    <p:extLst>
      <p:ext uri="{BB962C8B-B14F-4D97-AF65-F5344CB8AC3E}">
        <p14:creationId xmlns:p14="http://schemas.microsoft.com/office/powerpoint/2010/main" val="167589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72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Формы реализации инициативы – вариативные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594EF-3CC6-485D-88C7-90632EA63221}"/>
              </a:ext>
            </a:extLst>
          </p:cNvPr>
          <p:cNvSpPr txBox="1"/>
          <p:nvPr/>
        </p:nvSpPr>
        <p:spPr bwMode="auto">
          <a:xfrm>
            <a:off x="1695600" y="1671363"/>
            <a:ext cx="9577064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Проекты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Площадки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Школы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Центры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Ассоциации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Объединения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Творческие группы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Исследовательские команды и т.д.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528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720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Описание образовательной инициативы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594EF-3CC6-485D-88C7-90632EA63221}"/>
              </a:ext>
            </a:extLst>
          </p:cNvPr>
          <p:cNvSpPr txBox="1"/>
          <p:nvPr/>
        </p:nvSpPr>
        <p:spPr bwMode="auto">
          <a:xfrm>
            <a:off x="1654788" y="1455661"/>
            <a:ext cx="957706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Два варианта формулировки тематики: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F51ABE-EBE5-4C3F-9025-82E89B376ECB}"/>
              </a:ext>
            </a:extLst>
          </p:cNvPr>
          <p:cNvSpPr txBox="1"/>
          <p:nvPr/>
        </p:nvSpPr>
        <p:spPr bwMode="auto">
          <a:xfrm>
            <a:off x="1654788" y="3463087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Может быть тема инициативы без названия (по аналогии с РИП). 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Тема «Развитие познавательных интересов младших школьников»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654788" y="2305486"/>
            <a:ext cx="95770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Может быть название (по аналогии с названиями проектов).</a:t>
            </a:r>
          </a:p>
          <a:p>
            <a:pPr indent="0">
              <a:buNone/>
              <a:defRPr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«Лига Лидеров», например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251CDC-AD30-4C9E-B42A-F62E0646EC3E}"/>
              </a:ext>
            </a:extLst>
          </p:cNvPr>
          <p:cNvSpPr txBox="1"/>
          <p:nvPr/>
        </p:nvSpPr>
        <p:spPr bwMode="auto">
          <a:xfrm>
            <a:off x="1654788" y="4653136"/>
            <a:ext cx="957706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Приведем примеры:</a:t>
            </a:r>
          </a:p>
        </p:txBody>
      </p:sp>
    </p:spTree>
    <p:extLst>
      <p:ext uri="{BB962C8B-B14F-4D97-AF65-F5344CB8AC3E}">
        <p14:creationId xmlns:p14="http://schemas.microsoft.com/office/powerpoint/2010/main" val="783732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1415480" y="764704"/>
            <a:ext cx="10513690" cy="50405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НАЗВАНИЕ образовательной инициативы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594EF-3CC6-485D-88C7-90632EA63221}"/>
              </a:ext>
            </a:extLst>
          </p:cNvPr>
          <p:cNvSpPr txBox="1"/>
          <p:nvPr/>
        </p:nvSpPr>
        <p:spPr bwMode="auto">
          <a:xfrm>
            <a:off x="1654788" y="1455661"/>
            <a:ext cx="9577064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Название должно быть коротким, ярким, привлекательным и понятным (2-3 слова).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BB1FF-B8AD-4D7F-8725-0A144DA456D2}"/>
              </a:ext>
            </a:extLst>
          </p:cNvPr>
          <p:cNvSpPr txBox="1"/>
          <p:nvPr/>
        </p:nvSpPr>
        <p:spPr bwMode="auto">
          <a:xfrm>
            <a:off x="1654788" y="2206342"/>
            <a:ext cx="9577064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Например: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Образовательная инициатива «Школа молодого учителя»</a:t>
            </a:r>
          </a:p>
          <a:p>
            <a:pPr indent="0">
              <a:buNone/>
              <a:defRPr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«Центр наставнической деятельности»</a:t>
            </a:r>
          </a:p>
        </p:txBody>
      </p:sp>
    </p:spTree>
    <p:extLst>
      <p:ext uri="{BB962C8B-B14F-4D97-AF65-F5344CB8AC3E}">
        <p14:creationId xmlns:p14="http://schemas.microsoft.com/office/powerpoint/2010/main" val="345009372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405</TotalTime>
  <Words>995</Words>
  <Application>Microsoft Office PowerPoint</Application>
  <DocSecurity>0</DocSecurity>
  <PresentationFormat>Широкоэкранный</PresentationFormat>
  <Paragraphs>119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Liberation Sans</vt:lpstr>
      <vt:lpstr>Times New Roman</vt:lpstr>
      <vt:lpstr>Wingdings 3</vt:lpstr>
      <vt:lpstr>Легкий дым</vt:lpstr>
      <vt:lpstr>Региональный форум ММС 2.0: цифровая платформа для развития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Galina</dc:creator>
  <cp:keywords/>
  <dc:description/>
  <cp:lastModifiedBy>Maxim Solomatin</cp:lastModifiedBy>
  <cp:revision>52</cp:revision>
  <dcterms:created xsi:type="dcterms:W3CDTF">2023-08-25T13:22:51Z</dcterms:created>
  <dcterms:modified xsi:type="dcterms:W3CDTF">2025-11-24T04:15:06Z</dcterms:modified>
  <cp:category/>
  <dc:identifier/>
  <cp:contentStatus/>
  <dc:language>ru-RU</dc:languag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</vt:i4>
  </property>
  <property fmtid="{D5CDD505-2E9C-101B-9397-08002B2CF9AE}" pid="4" name="PresentationFormat">
    <vt:lpwstr>Широкоэкранный</vt:lpwstr>
  </property>
  <property fmtid="{D5CDD505-2E9C-101B-9397-08002B2CF9AE}" pid="5" name="Slides">
    <vt:i4>1</vt:i4>
  </property>
</Properties>
</file>